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547" r:id="rId1"/>
  </p:sldMasterIdLst>
  <p:sldIdLst>
    <p:sldId id="256" r:id="rId2"/>
    <p:sldId id="257" r:id="rId3"/>
    <p:sldId id="258" r:id="rId4"/>
    <p:sldId id="261" r:id="rId5"/>
    <p:sldId id="264" r:id="rId6"/>
    <p:sldId id="262" r:id="rId7"/>
    <p:sldId id="269" r:id="rId8"/>
    <p:sldId id="263" r:id="rId9"/>
    <p:sldId id="267" r:id="rId10"/>
    <p:sldId id="268" r:id="rId11"/>
    <p:sldId id="266" r:id="rId12"/>
    <p:sldId id="259" r:id="rId13"/>
    <p:sldId id="265"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30"/>
    <p:restoredTop sz="94667"/>
  </p:normalViewPr>
  <p:slideViewPr>
    <p:cSldViewPr snapToGrid="0" snapToObjects="1">
      <p:cViewPr varScale="1">
        <p:scale>
          <a:sx n="117" d="100"/>
          <a:sy n="117" d="100"/>
        </p:scale>
        <p:origin x="184" y="2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8FA732EB-18C6-3146-8311-5E9D7A78A998}" type="datetimeFigureOut">
              <a:rPr lang="en-US" smtClean="0"/>
              <a:t>11/4/18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7CBA5F9-4BE6-0242-96C1-DDA765206FA0}" type="slidenum">
              <a:rPr lang="en-US" smtClean="0"/>
              <a:t>‹#›</a:t>
            </a:fld>
            <a:endParaRPr lang="en-US"/>
          </a:p>
        </p:txBody>
      </p:sp>
    </p:spTree>
    <p:extLst>
      <p:ext uri="{BB962C8B-B14F-4D97-AF65-F5344CB8AC3E}">
        <p14:creationId xmlns:p14="http://schemas.microsoft.com/office/powerpoint/2010/main" val="1019620868"/>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FA732EB-18C6-3146-8311-5E9D7A78A998}" type="datetimeFigureOut">
              <a:rPr lang="en-US" smtClean="0"/>
              <a:t>11/4/18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CBA5F9-4BE6-0242-96C1-DDA765206FA0}" type="slidenum">
              <a:rPr lang="en-US" smtClean="0"/>
              <a:t>‹#›</a:t>
            </a:fld>
            <a:endParaRPr lang="en-US"/>
          </a:p>
        </p:txBody>
      </p:sp>
    </p:spTree>
    <p:extLst>
      <p:ext uri="{BB962C8B-B14F-4D97-AF65-F5344CB8AC3E}">
        <p14:creationId xmlns:p14="http://schemas.microsoft.com/office/powerpoint/2010/main" val="5885785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FA732EB-18C6-3146-8311-5E9D7A78A998}" type="datetimeFigureOut">
              <a:rPr lang="en-US" smtClean="0"/>
              <a:t>11/4/18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CBA5F9-4BE6-0242-96C1-DDA765206FA0}" type="slidenum">
              <a:rPr lang="en-US" smtClean="0"/>
              <a:t>‹#›</a:t>
            </a:fld>
            <a:endParaRPr lang="en-US"/>
          </a:p>
        </p:txBody>
      </p:sp>
    </p:spTree>
    <p:extLst>
      <p:ext uri="{BB962C8B-B14F-4D97-AF65-F5344CB8AC3E}">
        <p14:creationId xmlns:p14="http://schemas.microsoft.com/office/powerpoint/2010/main" val="31015911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FA732EB-18C6-3146-8311-5E9D7A78A998}" type="datetimeFigureOut">
              <a:rPr lang="en-US" smtClean="0"/>
              <a:t>11/4/18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7CBA5F9-4BE6-0242-96C1-DDA765206FA0}" type="slidenum">
              <a:rPr lang="en-US" smtClean="0"/>
              <a:t>‹#›</a:t>
            </a:fld>
            <a:endParaRPr lang="en-US"/>
          </a:p>
        </p:txBody>
      </p:sp>
    </p:spTree>
    <p:extLst>
      <p:ext uri="{BB962C8B-B14F-4D97-AF65-F5344CB8AC3E}">
        <p14:creationId xmlns:p14="http://schemas.microsoft.com/office/powerpoint/2010/main" val="29382451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7" name="Date Placeholder 6"/>
          <p:cNvSpPr>
            <a:spLocks noGrp="1"/>
          </p:cNvSpPr>
          <p:nvPr>
            <p:ph type="dt" sz="half" idx="10"/>
          </p:nvPr>
        </p:nvSpPr>
        <p:spPr/>
        <p:txBody>
          <a:bodyPr/>
          <a:lstStyle/>
          <a:p>
            <a:fld id="{8FA732EB-18C6-3146-8311-5E9D7A78A998}" type="datetimeFigureOut">
              <a:rPr lang="en-US" smtClean="0"/>
              <a:t>11/4/18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7CBA5F9-4BE6-0242-96C1-DDA765206FA0}" type="slidenum">
              <a:rPr lang="en-US" smtClean="0"/>
              <a:t>‹#›</a:t>
            </a:fld>
            <a:endParaRPr lang="en-US"/>
          </a:p>
        </p:txBody>
      </p:sp>
    </p:spTree>
    <p:extLst>
      <p:ext uri="{BB962C8B-B14F-4D97-AF65-F5344CB8AC3E}">
        <p14:creationId xmlns:p14="http://schemas.microsoft.com/office/powerpoint/2010/main" val="2953496596"/>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8FA732EB-18C6-3146-8311-5E9D7A78A998}" type="datetimeFigureOut">
              <a:rPr lang="en-US" smtClean="0"/>
              <a:t>11/4/18</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F7CBA5F9-4BE6-0242-96C1-DDA765206FA0}" type="slidenum">
              <a:rPr lang="en-US" smtClean="0"/>
              <a:t>‹#›</a:t>
            </a:fld>
            <a:endParaRPr lang="en-US"/>
          </a:p>
        </p:txBody>
      </p:sp>
    </p:spTree>
    <p:extLst>
      <p:ext uri="{BB962C8B-B14F-4D97-AF65-F5344CB8AC3E}">
        <p14:creationId xmlns:p14="http://schemas.microsoft.com/office/powerpoint/2010/main" val="31876609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7" name="Date Placeholder 6"/>
          <p:cNvSpPr>
            <a:spLocks noGrp="1"/>
          </p:cNvSpPr>
          <p:nvPr>
            <p:ph type="dt" sz="half" idx="10"/>
          </p:nvPr>
        </p:nvSpPr>
        <p:spPr/>
        <p:txBody>
          <a:bodyPr/>
          <a:lstStyle/>
          <a:p>
            <a:fld id="{8FA732EB-18C6-3146-8311-5E9D7A78A998}" type="datetimeFigureOut">
              <a:rPr lang="en-US" smtClean="0"/>
              <a:t>11/4/18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7CBA5F9-4BE6-0242-96C1-DDA765206FA0}" type="slidenum">
              <a:rPr lang="en-US" smtClean="0"/>
              <a:t>‹#›</a:t>
            </a:fld>
            <a:endParaRPr lang="en-US"/>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9240313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FA732EB-18C6-3146-8311-5E9D7A78A998}" type="datetimeFigureOut">
              <a:rPr lang="en-US" smtClean="0"/>
              <a:t>11/4/18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CBA5F9-4BE6-0242-96C1-DDA765206FA0}" type="slidenum">
              <a:rPr lang="en-US" smtClean="0"/>
              <a:t>‹#›</a:t>
            </a:fld>
            <a:endParaRPr lang="en-US"/>
          </a:p>
        </p:txBody>
      </p:sp>
    </p:spTree>
    <p:extLst>
      <p:ext uri="{BB962C8B-B14F-4D97-AF65-F5344CB8AC3E}">
        <p14:creationId xmlns:p14="http://schemas.microsoft.com/office/powerpoint/2010/main" val="7232723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FA732EB-18C6-3146-8311-5E9D7A78A998}" type="datetimeFigureOut">
              <a:rPr lang="en-US" smtClean="0"/>
              <a:t>11/4/18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7CBA5F9-4BE6-0242-96C1-DDA765206FA0}" type="slidenum">
              <a:rPr lang="en-US" smtClean="0"/>
              <a:t>‹#›</a:t>
            </a:fld>
            <a:endParaRPr lang="en-US"/>
          </a:p>
        </p:txBody>
      </p:sp>
    </p:spTree>
    <p:extLst>
      <p:ext uri="{BB962C8B-B14F-4D97-AF65-F5344CB8AC3E}">
        <p14:creationId xmlns:p14="http://schemas.microsoft.com/office/powerpoint/2010/main" val="24642613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9" name="Date Placeholder 8"/>
          <p:cNvSpPr>
            <a:spLocks noGrp="1"/>
          </p:cNvSpPr>
          <p:nvPr>
            <p:ph type="dt" sz="half" idx="10"/>
          </p:nvPr>
        </p:nvSpPr>
        <p:spPr/>
        <p:txBody>
          <a:bodyPr/>
          <a:lstStyle/>
          <a:p>
            <a:fld id="{8FA732EB-18C6-3146-8311-5E9D7A78A998}" type="datetimeFigureOut">
              <a:rPr lang="en-US" smtClean="0"/>
              <a:t>11/4/18</a:t>
            </a:fld>
            <a:endParaRPr lang="en-US"/>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F7CBA5F9-4BE6-0242-96C1-DDA765206FA0}" type="slidenum">
              <a:rPr lang="en-US" smtClean="0"/>
              <a:t>‹#›</a:t>
            </a:fld>
            <a:endParaRPr lang="en-US"/>
          </a:p>
        </p:txBody>
      </p:sp>
    </p:spTree>
    <p:extLst>
      <p:ext uri="{BB962C8B-B14F-4D97-AF65-F5344CB8AC3E}">
        <p14:creationId xmlns:p14="http://schemas.microsoft.com/office/powerpoint/2010/main" val="37425361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8FA732EB-18C6-3146-8311-5E9D7A78A998}" type="datetimeFigureOut">
              <a:rPr lang="en-US" smtClean="0"/>
              <a:t>11/4/18</a:t>
            </a:fld>
            <a:endParaRPr lang="en-US"/>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F7CBA5F9-4BE6-0242-96C1-DDA765206FA0}" type="slidenum">
              <a:rPr lang="en-US" smtClean="0"/>
              <a:t>‹#›</a:t>
            </a:fld>
            <a:endParaRPr lang="en-US"/>
          </a:p>
        </p:txBody>
      </p:sp>
    </p:spTree>
    <p:extLst>
      <p:ext uri="{BB962C8B-B14F-4D97-AF65-F5344CB8AC3E}">
        <p14:creationId xmlns:p14="http://schemas.microsoft.com/office/powerpoint/2010/main" val="20021323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8FA732EB-18C6-3146-8311-5E9D7A78A998}" type="datetimeFigureOut">
              <a:rPr lang="en-US" smtClean="0"/>
              <a:t>11/4/18</a:t>
            </a:fld>
            <a:endParaRPr lang="en-US"/>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F7CBA5F9-4BE6-0242-96C1-DDA765206FA0}" type="slidenum">
              <a:rPr lang="en-US" smtClean="0"/>
              <a:t>‹#›</a:t>
            </a:fld>
            <a:endParaRPr lang="en-US"/>
          </a:p>
        </p:txBody>
      </p:sp>
    </p:spTree>
    <p:extLst>
      <p:ext uri="{BB962C8B-B14F-4D97-AF65-F5344CB8AC3E}">
        <p14:creationId xmlns:p14="http://schemas.microsoft.com/office/powerpoint/2010/main" val="2803602048"/>
      </p:ext>
    </p:extLst>
  </p:cSld>
  <p:clrMap bg1="lt1" tx1="dk1" bg2="lt2" tx2="dk2" accent1="accent1" accent2="accent2" accent3="accent3" accent4="accent4" accent5="accent5" accent6="accent6" hlink="hlink" folHlink="folHlink"/>
  <p:sldLayoutIdLst>
    <p:sldLayoutId id="2147484548" r:id="rId1"/>
    <p:sldLayoutId id="2147484549" r:id="rId2"/>
    <p:sldLayoutId id="2147484550" r:id="rId3"/>
    <p:sldLayoutId id="2147484551" r:id="rId4"/>
    <p:sldLayoutId id="2147484552" r:id="rId5"/>
    <p:sldLayoutId id="2147484553" r:id="rId6"/>
    <p:sldLayoutId id="2147484554" r:id="rId7"/>
    <p:sldLayoutId id="2147484555" r:id="rId8"/>
    <p:sldLayoutId id="2147484556" r:id="rId9"/>
    <p:sldLayoutId id="2147484557" r:id="rId10"/>
    <p:sldLayoutId id="2147484558" r:id="rId11"/>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2.xml"/><Relationship Id="rId1" Type="http://schemas.openxmlformats.org/officeDocument/2006/relationships/video" Target="https://www.youtube.com/embed/ErShXPqbcbo?feature=oembed"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video" Target="https://www.youtube.com/embed/9oLPJQTAut4?feature=oembed"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BC2FA3-8D4E-0846-A3F3-DAF491E59538}"/>
              </a:ext>
            </a:extLst>
          </p:cNvPr>
          <p:cNvSpPr>
            <a:spLocks noGrp="1"/>
          </p:cNvSpPr>
          <p:nvPr>
            <p:ph type="ctrTitle"/>
          </p:nvPr>
        </p:nvSpPr>
        <p:spPr/>
        <p:txBody>
          <a:bodyPr/>
          <a:lstStyle/>
          <a:p>
            <a:r>
              <a:rPr lang="en-US" dirty="0"/>
              <a:t>chAirBear2</a:t>
            </a:r>
          </a:p>
        </p:txBody>
      </p:sp>
      <p:sp>
        <p:nvSpPr>
          <p:cNvPr id="3" name="Subtitle 2">
            <a:extLst>
              <a:ext uri="{FF2B5EF4-FFF2-40B4-BE49-F238E27FC236}">
                <a16:creationId xmlns:a16="http://schemas.microsoft.com/office/drawing/2014/main" id="{BD87676C-B77C-404D-9DF5-1A00CC55AA75}"/>
              </a:ext>
            </a:extLst>
          </p:cNvPr>
          <p:cNvSpPr>
            <a:spLocks noGrp="1"/>
          </p:cNvSpPr>
          <p:nvPr>
            <p:ph type="subTitle" idx="1"/>
          </p:nvPr>
        </p:nvSpPr>
        <p:spPr/>
        <p:txBody>
          <a:bodyPr/>
          <a:lstStyle/>
          <a:p>
            <a:r>
              <a:rPr lang="en-US" dirty="0"/>
              <a:t>How to survive at Moffitt Library</a:t>
            </a:r>
          </a:p>
        </p:txBody>
      </p:sp>
    </p:spTree>
    <p:extLst>
      <p:ext uri="{BB962C8B-B14F-4D97-AF65-F5344CB8AC3E}">
        <p14:creationId xmlns:p14="http://schemas.microsoft.com/office/powerpoint/2010/main" val="33715025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DD6C4212-8277-3046-B492-A0D3860317F0}"/>
              </a:ext>
            </a:extLst>
          </p:cNvPr>
          <p:cNvPicPr>
            <a:picLocks noGrp="1" noChangeAspect="1"/>
          </p:cNvPicPr>
          <p:nvPr>
            <p:ph idx="1"/>
          </p:nvPr>
        </p:nvPicPr>
        <p:blipFill>
          <a:blip r:embed="rId2"/>
          <a:stretch>
            <a:fillRect/>
          </a:stretch>
        </p:blipFill>
        <p:spPr>
          <a:xfrm>
            <a:off x="2459180" y="486182"/>
            <a:ext cx="7693363" cy="5885635"/>
          </a:xfrm>
        </p:spPr>
      </p:pic>
    </p:spTree>
    <p:extLst>
      <p:ext uri="{BB962C8B-B14F-4D97-AF65-F5344CB8AC3E}">
        <p14:creationId xmlns:p14="http://schemas.microsoft.com/office/powerpoint/2010/main" val="9165469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hAirBear2 Chatbot">
            <a:hlinkClick r:id="" action="ppaction://media"/>
            <a:extLst>
              <a:ext uri="{FF2B5EF4-FFF2-40B4-BE49-F238E27FC236}">
                <a16:creationId xmlns:a16="http://schemas.microsoft.com/office/drawing/2014/main" id="{5748F69B-C711-5340-B13B-07B44BA016D0}"/>
              </a:ext>
            </a:extLst>
          </p:cNvPr>
          <p:cNvPicPr>
            <a:picLocks noRot="1" noChangeAspect="1"/>
          </p:cNvPicPr>
          <p:nvPr>
            <a:videoFile r:link="rId1"/>
          </p:nvPr>
        </p:nvPicPr>
        <p:blipFill>
          <a:blip r:embed="rId3"/>
          <a:stretch>
            <a:fillRect/>
          </a:stretch>
        </p:blipFill>
        <p:spPr>
          <a:xfrm>
            <a:off x="1937222" y="1003245"/>
            <a:ext cx="7936121" cy="5274908"/>
          </a:xfrm>
          <a:prstGeom prst="rect">
            <a:avLst/>
          </a:prstGeom>
        </p:spPr>
      </p:pic>
      <p:sp>
        <p:nvSpPr>
          <p:cNvPr id="9" name="Title 1">
            <a:extLst>
              <a:ext uri="{FF2B5EF4-FFF2-40B4-BE49-F238E27FC236}">
                <a16:creationId xmlns:a16="http://schemas.microsoft.com/office/drawing/2014/main" id="{8142F337-F0CE-0A4F-AE06-DFE7B96F08B2}"/>
              </a:ext>
            </a:extLst>
          </p:cNvPr>
          <p:cNvSpPr txBox="1">
            <a:spLocks/>
          </p:cNvSpPr>
          <p:nvPr/>
        </p:nvSpPr>
        <p:spPr bwMode="black">
          <a:xfrm>
            <a:off x="3254393" y="289307"/>
            <a:ext cx="5301778" cy="581079"/>
          </a:xfrm>
          <a:prstGeom prst="rect">
            <a:avLst/>
          </a:prstGeom>
          <a:solidFill>
            <a:srgbClr val="FFFFFF"/>
          </a:solidFill>
          <a:ln w="31750" cap="sq">
            <a:solidFill>
              <a:srgbClr val="404040"/>
            </a:solidFill>
            <a:miter lim="800000"/>
          </a:ln>
        </p:spPr>
        <p:txBody>
          <a:bodyPr vert="horz" lIns="182880" tIns="182880" rIns="182880" bIns="182880" rtlCol="0" anchor="ctr">
            <a:normAutofit fontScale="67500" lnSpcReduction="20000"/>
          </a:bodyPr>
          <a:lst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a:lstStyle>
          <a:p>
            <a:r>
              <a:rPr lang="en-US" dirty="0"/>
              <a:t>DEMO</a:t>
            </a:r>
          </a:p>
        </p:txBody>
      </p:sp>
    </p:spTree>
    <p:extLst>
      <p:ext uri="{BB962C8B-B14F-4D97-AF65-F5344CB8AC3E}">
        <p14:creationId xmlns:p14="http://schemas.microsoft.com/office/powerpoint/2010/main" val="6838494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A63F7E2-EF79-A64E-8505-BB52E43DAF97}"/>
              </a:ext>
            </a:extLst>
          </p:cNvPr>
          <p:cNvSpPr>
            <a:spLocks noGrp="1"/>
          </p:cNvSpPr>
          <p:nvPr>
            <p:ph idx="1"/>
          </p:nvPr>
        </p:nvSpPr>
        <p:spPr/>
        <p:txBody>
          <a:bodyPr>
            <a:normAutofit fontScale="77500" lnSpcReduction="20000"/>
          </a:bodyPr>
          <a:lstStyle/>
          <a:p>
            <a:r>
              <a:rPr lang="en-US" dirty="0"/>
              <a:t>Take a lot of pictures in the libraries so that we can improve the performance of object detection model.</a:t>
            </a:r>
          </a:p>
          <a:p>
            <a:r>
              <a:rPr lang="en-US" dirty="0"/>
              <a:t>Crop photo automation. Since we were not able to complete the crop automation (for the better precision), we could not achieve decent precision with different images of libraries. Therefore, we cropped images manually to improve the detection performance, which is highly inefficient. We will automate this process so that we can guarantee the highest precision regardless of image quality.</a:t>
            </a:r>
          </a:p>
          <a:p>
            <a:r>
              <a:rPr lang="en-US" dirty="0"/>
              <a:t>Live streaming of JSON data from the backend side to WebEx Chatbot so that we don’t have to manually upload the JSON files.</a:t>
            </a:r>
          </a:p>
          <a:p>
            <a:r>
              <a:rPr lang="en-US" dirty="0"/>
              <a:t>Build a robust statistical-based model that includes: noise level, number of students depending on time and libraries, and so on.</a:t>
            </a:r>
          </a:p>
          <a:p>
            <a:r>
              <a:rPr lang="en-US" dirty="0"/>
              <a:t>Using this statistical model, we can expect:</a:t>
            </a:r>
          </a:p>
          <a:p>
            <a:pPr marL="0" indent="0">
              <a:buNone/>
            </a:pPr>
            <a:r>
              <a:rPr lang="en-US" dirty="0"/>
              <a:t>        • the best and worst time to go to the library</a:t>
            </a:r>
          </a:p>
          <a:p>
            <a:pPr marL="0" indent="0">
              <a:buNone/>
            </a:pPr>
            <a:r>
              <a:rPr lang="en-US" dirty="0"/>
              <a:t>        • library recommendation module depending on the students' preference</a:t>
            </a:r>
          </a:p>
        </p:txBody>
      </p:sp>
      <p:sp>
        <p:nvSpPr>
          <p:cNvPr id="4" name="Title 1">
            <a:extLst>
              <a:ext uri="{FF2B5EF4-FFF2-40B4-BE49-F238E27FC236}">
                <a16:creationId xmlns:a16="http://schemas.microsoft.com/office/drawing/2014/main" id="{4D869567-DBB5-B44D-8CF0-D46A312225EB}"/>
              </a:ext>
            </a:extLst>
          </p:cNvPr>
          <p:cNvSpPr txBox="1">
            <a:spLocks/>
          </p:cNvSpPr>
          <p:nvPr/>
        </p:nvSpPr>
        <p:spPr bwMode="black">
          <a:xfrm>
            <a:off x="3287050" y="1117973"/>
            <a:ext cx="5301778" cy="581079"/>
          </a:xfrm>
          <a:prstGeom prst="rect">
            <a:avLst/>
          </a:prstGeom>
          <a:solidFill>
            <a:srgbClr val="FFFFFF"/>
          </a:solidFill>
          <a:ln w="31750" cap="sq">
            <a:solidFill>
              <a:srgbClr val="404040"/>
            </a:solidFill>
            <a:miter lim="800000"/>
          </a:ln>
        </p:spPr>
        <p:txBody>
          <a:bodyPr vert="horz" lIns="182880" tIns="182880" rIns="182880" bIns="182880" rtlCol="0" anchor="ctr">
            <a:normAutofit fontScale="67500" lnSpcReduction="20000"/>
          </a:bodyPr>
          <a:lst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a:lstStyle>
          <a:p>
            <a:r>
              <a:rPr lang="en-US" dirty="0"/>
              <a:t>What is our future plan?</a:t>
            </a:r>
          </a:p>
        </p:txBody>
      </p:sp>
    </p:spTree>
    <p:extLst>
      <p:ext uri="{BB962C8B-B14F-4D97-AF65-F5344CB8AC3E}">
        <p14:creationId xmlns:p14="http://schemas.microsoft.com/office/powerpoint/2010/main" val="24434085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683789-B604-D244-96B3-0A61AB149AF8}"/>
              </a:ext>
            </a:extLst>
          </p:cNvPr>
          <p:cNvSpPr>
            <a:spLocks noGrp="1"/>
          </p:cNvSpPr>
          <p:nvPr>
            <p:ph type="title"/>
          </p:nvPr>
        </p:nvSpPr>
        <p:spPr>
          <a:xfrm>
            <a:off x="2231136" y="2403748"/>
            <a:ext cx="7729728" cy="1188720"/>
          </a:xfrm>
        </p:spPr>
        <p:txBody>
          <a:bodyPr/>
          <a:lstStyle/>
          <a:p>
            <a:r>
              <a:rPr lang="en-US" dirty="0"/>
              <a:t>Thank you</a:t>
            </a:r>
          </a:p>
        </p:txBody>
      </p:sp>
    </p:spTree>
    <p:extLst>
      <p:ext uri="{BB962C8B-B14F-4D97-AF65-F5344CB8AC3E}">
        <p14:creationId xmlns:p14="http://schemas.microsoft.com/office/powerpoint/2010/main" val="14895379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D58E2A-1713-F14E-80D3-FCD37348A674}"/>
              </a:ext>
            </a:extLst>
          </p:cNvPr>
          <p:cNvSpPr>
            <a:spLocks noGrp="1"/>
          </p:cNvSpPr>
          <p:nvPr>
            <p:ph type="title"/>
          </p:nvPr>
        </p:nvSpPr>
        <p:spPr>
          <a:xfrm>
            <a:off x="3445111" y="1117973"/>
            <a:ext cx="5301778" cy="581079"/>
          </a:xfrm>
        </p:spPr>
        <p:txBody>
          <a:bodyPr>
            <a:normAutofit fontScale="90000"/>
          </a:bodyPr>
          <a:lstStyle/>
          <a:p>
            <a:r>
              <a:rPr lang="en-US" dirty="0"/>
              <a:t>Goal</a:t>
            </a:r>
          </a:p>
        </p:txBody>
      </p:sp>
      <p:sp>
        <p:nvSpPr>
          <p:cNvPr id="3" name="Content Placeholder 2">
            <a:extLst>
              <a:ext uri="{FF2B5EF4-FFF2-40B4-BE49-F238E27FC236}">
                <a16:creationId xmlns:a16="http://schemas.microsoft.com/office/drawing/2014/main" id="{3AD9FCAB-CCA9-5A4C-86A6-89F79B39D245}"/>
              </a:ext>
            </a:extLst>
          </p:cNvPr>
          <p:cNvSpPr>
            <a:spLocks noGrp="1"/>
          </p:cNvSpPr>
          <p:nvPr>
            <p:ph idx="1"/>
          </p:nvPr>
        </p:nvSpPr>
        <p:spPr/>
        <p:txBody>
          <a:bodyPr/>
          <a:lstStyle/>
          <a:p>
            <a:r>
              <a:rPr lang="en-US" dirty="0"/>
              <a:t>Notify available seats in the libraries in the real-time.</a:t>
            </a:r>
          </a:p>
          <a:p>
            <a:r>
              <a:rPr lang="en-US" dirty="0"/>
              <a:t>Recommend the best time to go to the library that you can grab your seat with the highest possibility.</a:t>
            </a:r>
          </a:p>
          <a:p>
            <a:r>
              <a:rPr lang="en-US" dirty="0"/>
              <a:t>Displays the number of people in the libraries </a:t>
            </a:r>
          </a:p>
          <a:p>
            <a:r>
              <a:rPr lang="en-US" dirty="0"/>
              <a:t>Tells you when the libraries are opened or closed</a:t>
            </a:r>
          </a:p>
        </p:txBody>
      </p:sp>
    </p:spTree>
    <p:extLst>
      <p:ext uri="{BB962C8B-B14F-4D97-AF65-F5344CB8AC3E}">
        <p14:creationId xmlns:p14="http://schemas.microsoft.com/office/powerpoint/2010/main" val="11695903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2A3985A-3670-034B-A8CD-95EF77F9109D}"/>
              </a:ext>
            </a:extLst>
          </p:cNvPr>
          <p:cNvSpPr>
            <a:spLocks noGrp="1"/>
          </p:cNvSpPr>
          <p:nvPr>
            <p:ph idx="1"/>
          </p:nvPr>
        </p:nvSpPr>
        <p:spPr/>
        <p:txBody>
          <a:bodyPr/>
          <a:lstStyle/>
          <a:p>
            <a:r>
              <a:rPr lang="en-US" dirty="0"/>
              <a:t>We built chAirBears2 using </a:t>
            </a:r>
            <a:r>
              <a:rPr lang="en-US" dirty="0" err="1"/>
              <a:t>ImageAI</a:t>
            </a:r>
            <a:r>
              <a:rPr lang="en-US" dirty="0"/>
              <a:t>, YOLO, and Cisco WebEx. </a:t>
            </a:r>
          </a:p>
          <a:p>
            <a:r>
              <a:rPr lang="en-US" dirty="0"/>
              <a:t> </a:t>
            </a:r>
            <a:r>
              <a:rPr lang="en-US" dirty="0" err="1"/>
              <a:t>ImageAI</a:t>
            </a:r>
            <a:r>
              <a:rPr lang="en-US" dirty="0"/>
              <a:t> and YOLO were for the object detection, and Cisco WebEx was used for </a:t>
            </a:r>
            <a:r>
              <a:rPr lang="en-US" dirty="0" err="1"/>
              <a:t>ChatBot</a:t>
            </a:r>
            <a:r>
              <a:rPr lang="en-US" dirty="0"/>
              <a:t>. </a:t>
            </a:r>
          </a:p>
          <a:p>
            <a:r>
              <a:rPr lang="en-US" dirty="0"/>
              <a:t>We determined the available seats using our own heuristic function, </a:t>
            </a:r>
            <a:r>
              <a:rPr lang="en-US" dirty="0" err="1"/>
              <a:t>JSONified</a:t>
            </a:r>
            <a:r>
              <a:rPr lang="en-US" dirty="0"/>
              <a:t> and sent this information to our </a:t>
            </a:r>
            <a:r>
              <a:rPr lang="en-US" dirty="0" err="1"/>
              <a:t>ChatBot</a:t>
            </a:r>
            <a:r>
              <a:rPr lang="en-US" dirty="0"/>
              <a:t> so that users can retrieve the real-time library information. Our </a:t>
            </a:r>
            <a:r>
              <a:rPr lang="en-US" dirty="0" err="1"/>
              <a:t>ChatBot</a:t>
            </a:r>
            <a:r>
              <a:rPr lang="en-US" dirty="0"/>
              <a:t> was trained based on keyword training.</a:t>
            </a:r>
          </a:p>
        </p:txBody>
      </p:sp>
      <p:sp>
        <p:nvSpPr>
          <p:cNvPr id="4" name="Title 1">
            <a:extLst>
              <a:ext uri="{FF2B5EF4-FFF2-40B4-BE49-F238E27FC236}">
                <a16:creationId xmlns:a16="http://schemas.microsoft.com/office/drawing/2014/main" id="{34DCBA03-8D91-B941-AFA8-CACE85ADCEC5}"/>
              </a:ext>
            </a:extLst>
          </p:cNvPr>
          <p:cNvSpPr txBox="1">
            <a:spLocks/>
          </p:cNvSpPr>
          <p:nvPr/>
        </p:nvSpPr>
        <p:spPr bwMode="black">
          <a:xfrm>
            <a:off x="3445111" y="1117973"/>
            <a:ext cx="5301778" cy="581079"/>
          </a:xfrm>
          <a:prstGeom prst="rect">
            <a:avLst/>
          </a:prstGeom>
          <a:solidFill>
            <a:srgbClr val="FFFFFF"/>
          </a:solidFill>
          <a:ln w="31750" cap="sq">
            <a:solidFill>
              <a:srgbClr val="404040"/>
            </a:solidFill>
            <a:miter lim="800000"/>
          </a:ln>
        </p:spPr>
        <p:txBody>
          <a:bodyPr vert="horz" lIns="182880" tIns="182880" rIns="182880" bIns="182880" rtlCol="0" anchor="ctr">
            <a:normAutofit fontScale="67500" lnSpcReduction="20000"/>
          </a:bodyPr>
          <a:lst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a:lstStyle>
          <a:p>
            <a:r>
              <a:rPr lang="en-US" dirty="0"/>
              <a:t>How did we build?</a:t>
            </a:r>
          </a:p>
        </p:txBody>
      </p:sp>
    </p:spTree>
    <p:extLst>
      <p:ext uri="{BB962C8B-B14F-4D97-AF65-F5344CB8AC3E}">
        <p14:creationId xmlns:p14="http://schemas.microsoft.com/office/powerpoint/2010/main" val="38529204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5E01B325-7D15-4F4F-B383-AC4273A3C6A7}"/>
              </a:ext>
            </a:extLst>
          </p:cNvPr>
          <p:cNvPicPr>
            <a:picLocks noGrp="1" noChangeAspect="1"/>
          </p:cNvPicPr>
          <p:nvPr>
            <p:ph idx="1"/>
          </p:nvPr>
        </p:nvPicPr>
        <p:blipFill>
          <a:blip r:embed="rId2"/>
          <a:stretch>
            <a:fillRect/>
          </a:stretch>
        </p:blipFill>
        <p:spPr>
          <a:xfrm>
            <a:off x="1624803" y="1844838"/>
            <a:ext cx="8942394" cy="2043176"/>
          </a:xfrm>
          <a:prstGeom prst="rect">
            <a:avLst/>
          </a:prstGeom>
        </p:spPr>
      </p:pic>
      <p:pic>
        <p:nvPicPr>
          <p:cNvPr id="5" name="Content Placeholder 4">
            <a:extLst>
              <a:ext uri="{FF2B5EF4-FFF2-40B4-BE49-F238E27FC236}">
                <a16:creationId xmlns:a16="http://schemas.microsoft.com/office/drawing/2014/main" id="{4B98E904-8DA7-694B-BFD8-BAAF5D000F70}"/>
              </a:ext>
            </a:extLst>
          </p:cNvPr>
          <p:cNvPicPr>
            <a:picLocks noChangeAspect="1"/>
          </p:cNvPicPr>
          <p:nvPr/>
        </p:nvPicPr>
        <p:blipFill>
          <a:blip r:embed="rId3"/>
          <a:stretch>
            <a:fillRect/>
          </a:stretch>
        </p:blipFill>
        <p:spPr>
          <a:xfrm>
            <a:off x="1442802" y="4230625"/>
            <a:ext cx="9306396" cy="2126344"/>
          </a:xfrm>
          <a:prstGeom prst="rect">
            <a:avLst/>
          </a:prstGeom>
        </p:spPr>
      </p:pic>
      <p:sp>
        <p:nvSpPr>
          <p:cNvPr id="6" name="Title 1">
            <a:extLst>
              <a:ext uri="{FF2B5EF4-FFF2-40B4-BE49-F238E27FC236}">
                <a16:creationId xmlns:a16="http://schemas.microsoft.com/office/drawing/2014/main" id="{31EDE772-A663-5445-BC92-4A19BBC4A53C}"/>
              </a:ext>
            </a:extLst>
          </p:cNvPr>
          <p:cNvSpPr txBox="1">
            <a:spLocks/>
          </p:cNvSpPr>
          <p:nvPr/>
        </p:nvSpPr>
        <p:spPr bwMode="black">
          <a:xfrm>
            <a:off x="3445111" y="921149"/>
            <a:ext cx="5301778" cy="581079"/>
          </a:xfrm>
          <a:prstGeom prst="rect">
            <a:avLst/>
          </a:prstGeom>
          <a:solidFill>
            <a:srgbClr val="FFFFFF"/>
          </a:solidFill>
          <a:ln w="31750" cap="sq">
            <a:solidFill>
              <a:srgbClr val="404040"/>
            </a:solidFill>
            <a:miter lim="800000"/>
          </a:ln>
        </p:spPr>
        <p:txBody>
          <a:bodyPr vert="horz" lIns="182880" tIns="182880" rIns="182880" bIns="182880" rtlCol="0" anchor="ctr">
            <a:normAutofit fontScale="67500" lnSpcReduction="20000"/>
          </a:bodyPr>
          <a:lst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a:lstStyle>
          <a:p>
            <a:r>
              <a:rPr lang="en-US" dirty="0"/>
              <a:t>Object Detection</a:t>
            </a:r>
          </a:p>
        </p:txBody>
      </p:sp>
    </p:spTree>
    <p:extLst>
      <p:ext uri="{BB962C8B-B14F-4D97-AF65-F5344CB8AC3E}">
        <p14:creationId xmlns:p14="http://schemas.microsoft.com/office/powerpoint/2010/main" val="18788006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246979E9-6584-A94A-A94E-3A7AF1003048}"/>
              </a:ext>
            </a:extLst>
          </p:cNvPr>
          <p:cNvPicPr>
            <a:picLocks noGrp="1" noChangeAspect="1"/>
          </p:cNvPicPr>
          <p:nvPr>
            <p:ph idx="1"/>
          </p:nvPr>
        </p:nvPicPr>
        <p:blipFill>
          <a:blip r:embed="rId2"/>
          <a:stretch>
            <a:fillRect/>
          </a:stretch>
        </p:blipFill>
        <p:spPr>
          <a:xfrm>
            <a:off x="1096148" y="2379688"/>
            <a:ext cx="4595118" cy="3312218"/>
          </a:xfrm>
        </p:spPr>
      </p:pic>
      <p:pic>
        <p:nvPicPr>
          <p:cNvPr id="7" name="Picture 6">
            <a:extLst>
              <a:ext uri="{FF2B5EF4-FFF2-40B4-BE49-F238E27FC236}">
                <a16:creationId xmlns:a16="http://schemas.microsoft.com/office/drawing/2014/main" id="{69B0CD3A-342A-0849-96B5-B3469F69F3A2}"/>
              </a:ext>
            </a:extLst>
          </p:cNvPr>
          <p:cNvPicPr>
            <a:picLocks noChangeAspect="1"/>
          </p:cNvPicPr>
          <p:nvPr/>
        </p:nvPicPr>
        <p:blipFill>
          <a:blip r:embed="rId3"/>
          <a:stretch>
            <a:fillRect/>
          </a:stretch>
        </p:blipFill>
        <p:spPr>
          <a:xfrm>
            <a:off x="5974183" y="2385823"/>
            <a:ext cx="5121669" cy="3312217"/>
          </a:xfrm>
          <a:prstGeom prst="rect">
            <a:avLst/>
          </a:prstGeom>
        </p:spPr>
      </p:pic>
      <p:sp>
        <p:nvSpPr>
          <p:cNvPr id="10" name="Title 1">
            <a:extLst>
              <a:ext uri="{FF2B5EF4-FFF2-40B4-BE49-F238E27FC236}">
                <a16:creationId xmlns:a16="http://schemas.microsoft.com/office/drawing/2014/main" id="{C4554F4A-0DC8-2A40-812F-67408D7AC925}"/>
              </a:ext>
            </a:extLst>
          </p:cNvPr>
          <p:cNvSpPr txBox="1">
            <a:spLocks/>
          </p:cNvSpPr>
          <p:nvPr/>
        </p:nvSpPr>
        <p:spPr bwMode="black">
          <a:xfrm>
            <a:off x="3445111" y="921149"/>
            <a:ext cx="5301778" cy="581079"/>
          </a:xfrm>
          <a:prstGeom prst="rect">
            <a:avLst/>
          </a:prstGeom>
          <a:solidFill>
            <a:srgbClr val="FFFFFF"/>
          </a:solidFill>
          <a:ln w="31750" cap="sq">
            <a:solidFill>
              <a:srgbClr val="404040"/>
            </a:solidFill>
            <a:miter lim="800000"/>
          </a:ln>
        </p:spPr>
        <p:txBody>
          <a:bodyPr vert="horz" lIns="182880" tIns="182880" rIns="182880" bIns="182880" rtlCol="0" anchor="ctr">
            <a:normAutofit fontScale="67500" lnSpcReduction="20000"/>
          </a:bodyPr>
          <a:lst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a:lstStyle>
          <a:p>
            <a:r>
              <a:rPr lang="en-US" dirty="0"/>
              <a:t>Object Detection</a:t>
            </a:r>
          </a:p>
        </p:txBody>
      </p:sp>
    </p:spTree>
    <p:extLst>
      <p:ext uri="{BB962C8B-B14F-4D97-AF65-F5344CB8AC3E}">
        <p14:creationId xmlns:p14="http://schemas.microsoft.com/office/powerpoint/2010/main" val="17320792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E606B57-0378-CA49-ACC1-1AA59594D84B}"/>
              </a:ext>
            </a:extLst>
          </p:cNvPr>
          <p:cNvSpPr>
            <a:spLocks noGrp="1"/>
          </p:cNvSpPr>
          <p:nvPr>
            <p:ph idx="1"/>
          </p:nvPr>
        </p:nvSpPr>
        <p:spPr/>
        <p:txBody>
          <a:bodyPr/>
          <a:lstStyle/>
          <a:p>
            <a:r>
              <a:rPr lang="en-US" dirty="0"/>
              <a:t>We focus on detecting the people, chair, laptop, bags and books in one table.</a:t>
            </a:r>
          </a:p>
          <a:p>
            <a:r>
              <a:rPr lang="en-US" dirty="0"/>
              <a:t>If there are laptop or books in front of seat, we assume that the seat is occupied.</a:t>
            </a:r>
          </a:p>
          <a:p>
            <a:r>
              <a:rPr lang="en-US" dirty="0"/>
              <a:t>If there are small stuff such as smart phone, water bottle, we gave small points for each. If sum of points is greater than 0.8, we assume that the seat is occupied.</a:t>
            </a:r>
          </a:p>
          <a:p>
            <a:r>
              <a:rPr lang="en-US" dirty="0"/>
              <a:t>Then we count the number of empty seats, and the total number of people in library. And we sent the data to chatbot to deal with this information.</a:t>
            </a:r>
          </a:p>
        </p:txBody>
      </p:sp>
      <p:sp>
        <p:nvSpPr>
          <p:cNvPr id="6" name="Title 1">
            <a:extLst>
              <a:ext uri="{FF2B5EF4-FFF2-40B4-BE49-F238E27FC236}">
                <a16:creationId xmlns:a16="http://schemas.microsoft.com/office/drawing/2014/main" id="{572AF954-1A53-C34B-9832-79E406633B75}"/>
              </a:ext>
            </a:extLst>
          </p:cNvPr>
          <p:cNvSpPr txBox="1">
            <a:spLocks/>
          </p:cNvSpPr>
          <p:nvPr/>
        </p:nvSpPr>
        <p:spPr bwMode="black">
          <a:xfrm>
            <a:off x="3445111" y="1117973"/>
            <a:ext cx="5301778" cy="581079"/>
          </a:xfrm>
          <a:prstGeom prst="rect">
            <a:avLst/>
          </a:prstGeom>
          <a:solidFill>
            <a:srgbClr val="FFFFFF"/>
          </a:solidFill>
          <a:ln w="31750" cap="sq">
            <a:solidFill>
              <a:srgbClr val="404040"/>
            </a:solidFill>
            <a:miter lim="800000"/>
          </a:ln>
        </p:spPr>
        <p:txBody>
          <a:bodyPr vert="horz" lIns="182880" tIns="182880" rIns="182880" bIns="182880" rtlCol="0" anchor="ctr">
            <a:normAutofit fontScale="67500" lnSpcReduction="20000"/>
          </a:bodyPr>
          <a:lst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a:lstStyle>
          <a:p>
            <a:r>
              <a:rPr lang="en-US" dirty="0"/>
              <a:t>Object Detection</a:t>
            </a:r>
          </a:p>
        </p:txBody>
      </p:sp>
    </p:spTree>
    <p:extLst>
      <p:ext uri="{BB962C8B-B14F-4D97-AF65-F5344CB8AC3E}">
        <p14:creationId xmlns:p14="http://schemas.microsoft.com/office/powerpoint/2010/main" val="20222895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alHacks 5.0: chAirBears2">
            <a:hlinkClick r:id="" action="ppaction://media"/>
            <a:extLst>
              <a:ext uri="{FF2B5EF4-FFF2-40B4-BE49-F238E27FC236}">
                <a16:creationId xmlns:a16="http://schemas.microsoft.com/office/drawing/2014/main" id="{7655C3A9-1FA5-7749-80C4-5EBD8C72E495}"/>
              </a:ext>
            </a:extLst>
          </p:cNvPr>
          <p:cNvPicPr>
            <a:picLocks noGrp="1" noRot="1" noChangeAspect="1"/>
          </p:cNvPicPr>
          <p:nvPr>
            <p:ph idx="1"/>
            <a:videoFile r:link="rId1"/>
          </p:nvPr>
        </p:nvPicPr>
        <p:blipFill>
          <a:blip r:embed="rId3"/>
          <a:stretch>
            <a:fillRect/>
          </a:stretch>
        </p:blipFill>
        <p:spPr>
          <a:xfrm>
            <a:off x="2271032" y="1611966"/>
            <a:ext cx="7649936" cy="4958241"/>
          </a:xfrm>
          <a:prstGeom prst="rect">
            <a:avLst/>
          </a:prstGeom>
        </p:spPr>
      </p:pic>
      <p:sp>
        <p:nvSpPr>
          <p:cNvPr id="4" name="Title 1">
            <a:extLst>
              <a:ext uri="{FF2B5EF4-FFF2-40B4-BE49-F238E27FC236}">
                <a16:creationId xmlns:a16="http://schemas.microsoft.com/office/drawing/2014/main" id="{D4227B77-DC37-D345-8034-A8C1C46C973D}"/>
              </a:ext>
            </a:extLst>
          </p:cNvPr>
          <p:cNvSpPr txBox="1">
            <a:spLocks/>
          </p:cNvSpPr>
          <p:nvPr/>
        </p:nvSpPr>
        <p:spPr bwMode="black">
          <a:xfrm>
            <a:off x="3445111" y="845830"/>
            <a:ext cx="5301778" cy="581079"/>
          </a:xfrm>
          <a:prstGeom prst="rect">
            <a:avLst/>
          </a:prstGeom>
          <a:solidFill>
            <a:srgbClr val="FFFFFF"/>
          </a:solidFill>
          <a:ln w="31750" cap="sq">
            <a:solidFill>
              <a:srgbClr val="404040"/>
            </a:solidFill>
            <a:miter lim="800000"/>
          </a:ln>
        </p:spPr>
        <p:txBody>
          <a:bodyPr vert="horz" lIns="182880" tIns="182880" rIns="182880" bIns="182880" rtlCol="0" anchor="ctr">
            <a:normAutofit fontScale="67500" lnSpcReduction="20000"/>
          </a:bodyPr>
          <a:lst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a:lstStyle>
          <a:p>
            <a:r>
              <a:rPr lang="en-US" dirty="0"/>
              <a:t>Object Detection</a:t>
            </a:r>
          </a:p>
        </p:txBody>
      </p:sp>
    </p:spTree>
    <p:extLst>
      <p:ext uri="{BB962C8B-B14F-4D97-AF65-F5344CB8AC3E}">
        <p14:creationId xmlns:p14="http://schemas.microsoft.com/office/powerpoint/2010/main" val="3294766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C807B3A-E2B9-3E40-B1B4-CDEF962B66FF}"/>
              </a:ext>
            </a:extLst>
          </p:cNvPr>
          <p:cNvSpPr>
            <a:spLocks noGrp="1"/>
          </p:cNvSpPr>
          <p:nvPr>
            <p:ph idx="1"/>
          </p:nvPr>
        </p:nvSpPr>
        <p:spPr/>
        <p:txBody>
          <a:bodyPr/>
          <a:lstStyle/>
          <a:p>
            <a:r>
              <a:rPr lang="en-US" dirty="0" err="1"/>
              <a:t>WebEX</a:t>
            </a:r>
            <a:r>
              <a:rPr lang="en-US" dirty="0"/>
              <a:t> Teams is an app for continuous teamwork with video meetings, group messaging, file sharing and white boarding.</a:t>
            </a:r>
          </a:p>
          <a:p>
            <a:r>
              <a:rPr lang="en-US" dirty="0"/>
              <a:t>We use the chatbot in </a:t>
            </a:r>
            <a:r>
              <a:rPr lang="en-US" dirty="0" err="1"/>
              <a:t>WebEX</a:t>
            </a:r>
            <a:r>
              <a:rPr lang="en-US" dirty="0"/>
              <a:t> to notify the current situation of library.</a:t>
            </a:r>
          </a:p>
          <a:p>
            <a:r>
              <a:rPr lang="en-US" dirty="0"/>
              <a:t>We trained the chatbot to react specific words.</a:t>
            </a:r>
          </a:p>
          <a:p>
            <a:r>
              <a:rPr lang="en-US" dirty="0"/>
              <a:t>We expect that students can easily get information of remain seats by using </a:t>
            </a:r>
            <a:r>
              <a:rPr lang="en-US" dirty="0" err="1"/>
              <a:t>WebEX</a:t>
            </a:r>
            <a:r>
              <a:rPr lang="en-US" dirty="0"/>
              <a:t> teams application.</a:t>
            </a:r>
          </a:p>
        </p:txBody>
      </p:sp>
      <p:sp>
        <p:nvSpPr>
          <p:cNvPr id="4" name="Title 1">
            <a:extLst>
              <a:ext uri="{FF2B5EF4-FFF2-40B4-BE49-F238E27FC236}">
                <a16:creationId xmlns:a16="http://schemas.microsoft.com/office/drawing/2014/main" id="{F219D503-1FF4-474F-B778-8360969D1CEC}"/>
              </a:ext>
            </a:extLst>
          </p:cNvPr>
          <p:cNvSpPr txBox="1">
            <a:spLocks/>
          </p:cNvSpPr>
          <p:nvPr/>
        </p:nvSpPr>
        <p:spPr bwMode="black">
          <a:xfrm>
            <a:off x="3445111" y="921149"/>
            <a:ext cx="5301778" cy="581079"/>
          </a:xfrm>
          <a:prstGeom prst="rect">
            <a:avLst/>
          </a:prstGeom>
          <a:solidFill>
            <a:srgbClr val="FFFFFF"/>
          </a:solidFill>
          <a:ln w="31750" cap="sq">
            <a:solidFill>
              <a:srgbClr val="404040"/>
            </a:solidFill>
            <a:miter lim="800000"/>
          </a:ln>
        </p:spPr>
        <p:txBody>
          <a:bodyPr vert="horz" lIns="182880" tIns="182880" rIns="182880" bIns="182880" rtlCol="0" anchor="ctr">
            <a:normAutofit fontScale="67500" lnSpcReduction="20000"/>
          </a:bodyPr>
          <a:lst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a:lstStyle>
          <a:p>
            <a:r>
              <a:rPr lang="en-US" dirty="0"/>
              <a:t>CISCO – WEBEX teams</a:t>
            </a:r>
          </a:p>
        </p:txBody>
      </p:sp>
    </p:spTree>
    <p:extLst>
      <p:ext uri="{BB962C8B-B14F-4D97-AF65-F5344CB8AC3E}">
        <p14:creationId xmlns:p14="http://schemas.microsoft.com/office/powerpoint/2010/main" val="5206260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40BD3EC2-4419-BE44-9C79-44A10562035F}"/>
              </a:ext>
            </a:extLst>
          </p:cNvPr>
          <p:cNvPicPr>
            <a:picLocks noGrp="1" noChangeAspect="1"/>
          </p:cNvPicPr>
          <p:nvPr>
            <p:ph idx="1"/>
          </p:nvPr>
        </p:nvPicPr>
        <p:blipFill>
          <a:blip r:embed="rId2"/>
          <a:stretch>
            <a:fillRect/>
          </a:stretch>
        </p:blipFill>
        <p:spPr>
          <a:xfrm>
            <a:off x="2028028" y="1843791"/>
            <a:ext cx="8505183" cy="4481226"/>
          </a:xfrm>
        </p:spPr>
      </p:pic>
      <p:sp>
        <p:nvSpPr>
          <p:cNvPr id="8" name="Title 1">
            <a:extLst>
              <a:ext uri="{FF2B5EF4-FFF2-40B4-BE49-F238E27FC236}">
                <a16:creationId xmlns:a16="http://schemas.microsoft.com/office/drawing/2014/main" id="{2A537DA8-6EC6-3A4E-82D0-2F8FAA5BB477}"/>
              </a:ext>
            </a:extLst>
          </p:cNvPr>
          <p:cNvSpPr txBox="1">
            <a:spLocks/>
          </p:cNvSpPr>
          <p:nvPr/>
        </p:nvSpPr>
        <p:spPr bwMode="black">
          <a:xfrm>
            <a:off x="3445111" y="1117973"/>
            <a:ext cx="5301778" cy="581079"/>
          </a:xfrm>
          <a:prstGeom prst="rect">
            <a:avLst/>
          </a:prstGeom>
          <a:solidFill>
            <a:srgbClr val="FFFFFF"/>
          </a:solidFill>
          <a:ln w="31750" cap="sq">
            <a:solidFill>
              <a:srgbClr val="404040"/>
            </a:solidFill>
            <a:miter lim="800000"/>
          </a:ln>
        </p:spPr>
        <p:txBody>
          <a:bodyPr vert="horz" lIns="182880" tIns="182880" rIns="182880" bIns="182880" rtlCol="0" anchor="ctr">
            <a:normAutofit fontScale="67500" lnSpcReduction="20000"/>
          </a:bodyPr>
          <a:lst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a:lstStyle>
          <a:p>
            <a:r>
              <a:rPr lang="en-US" dirty="0"/>
              <a:t>How to run </a:t>
            </a:r>
            <a:r>
              <a:rPr lang="en-US" dirty="0" err="1"/>
              <a:t>CHAtBOt</a:t>
            </a:r>
            <a:endParaRPr lang="en-US" dirty="0"/>
          </a:p>
        </p:txBody>
      </p:sp>
    </p:spTree>
    <p:extLst>
      <p:ext uri="{BB962C8B-B14F-4D97-AF65-F5344CB8AC3E}">
        <p14:creationId xmlns:p14="http://schemas.microsoft.com/office/powerpoint/2010/main" val="1694393209"/>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emplate>{41CC00CF-95F9-1246-AD10-0D60E845F28D}tf10001120</Template>
  <TotalTime>46</TotalTime>
  <Words>486</Words>
  <Application>Microsoft Macintosh PowerPoint</Application>
  <PresentationFormat>Widescreen</PresentationFormat>
  <Paragraphs>35</Paragraphs>
  <Slides>13</Slides>
  <Notes>0</Notes>
  <HiddenSlides>0</HiddenSlides>
  <MMClips>2</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Arial</vt:lpstr>
      <vt:lpstr>Gill Sans MT</vt:lpstr>
      <vt:lpstr>Parcel</vt:lpstr>
      <vt:lpstr>chAirBear2</vt:lpstr>
      <vt:lpstr>Goal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chAirBear2</dc:title>
  <dc:creator>Microsoft Office User</dc:creator>
  <cp:lastModifiedBy>Microsoft Office User</cp:lastModifiedBy>
  <cp:revision>6</cp:revision>
  <dcterms:created xsi:type="dcterms:W3CDTF">2018-11-04T13:49:24Z</dcterms:created>
  <dcterms:modified xsi:type="dcterms:W3CDTF">2018-11-04T14:36:07Z</dcterms:modified>
</cp:coreProperties>
</file>

<file path=docProps/thumbnail.jpeg>
</file>